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7"/>
  </p:notesMasterIdLst>
  <p:sldIdLst>
    <p:sldId id="257" r:id="rId2"/>
    <p:sldId id="256" r:id="rId3"/>
    <p:sldId id="258" r:id="rId4"/>
    <p:sldId id="262" r:id="rId5"/>
    <p:sldId id="263" r:id="rId6"/>
    <p:sldId id="265" r:id="rId7"/>
    <p:sldId id="266" r:id="rId8"/>
    <p:sldId id="268" r:id="rId9"/>
    <p:sldId id="269" r:id="rId10"/>
    <p:sldId id="267" r:id="rId11"/>
    <p:sldId id="270" r:id="rId12"/>
    <p:sldId id="264" r:id="rId13"/>
    <p:sldId id="271" r:id="rId14"/>
    <p:sldId id="259" r:id="rId15"/>
    <p:sldId id="272" r:id="rId16"/>
    <p:sldId id="273" r:id="rId17"/>
    <p:sldId id="274" r:id="rId18"/>
    <p:sldId id="275" r:id="rId19"/>
    <p:sldId id="276" r:id="rId20"/>
    <p:sldId id="277" r:id="rId21"/>
    <p:sldId id="282" r:id="rId22"/>
    <p:sldId id="279" r:id="rId23"/>
    <p:sldId id="280" r:id="rId24"/>
    <p:sldId id="281" r:id="rId25"/>
    <p:sldId id="278" r:id="rId2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2" d="100"/>
          <a:sy n="62" d="100"/>
        </p:scale>
        <p:origin x="67" y="629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FFCBB9-9238-4F37-A559-34F974C3BC64}" type="datetimeFigureOut">
              <a:rPr lang="en-US" smtClean="0"/>
              <a:t>2/24/2018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7F33DE-E88B-445F-9F08-BB581B2360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7839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latin typeface="Arial"/>
              </a:rPr>
              <a:t>Figure 2.9_3 Formation of a covalent bond (step 3)</a:t>
            </a:r>
          </a:p>
          <a:p>
            <a:endParaRPr lang="en-US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493622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89E55-02D6-D742-8814-E812E014209E}" type="datetimeFigureOut">
              <a:rPr lang="en-US" smtClean="0"/>
              <a:t>2/24/2018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41F6F-5318-F745-9D52-88D6E8ED2E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284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89E55-02D6-D742-8814-E812E014209E}" type="datetimeFigureOut">
              <a:rPr lang="en-US" smtClean="0"/>
              <a:t>2/24/2018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41F6F-5318-F745-9D52-88D6E8ED2E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19251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89E55-02D6-D742-8814-E812E014209E}" type="datetimeFigureOut">
              <a:rPr lang="en-US" smtClean="0"/>
              <a:t>2/24/2018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41F6F-5318-F745-9D52-88D6E8ED2E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0557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89E55-02D6-D742-8814-E812E014209E}" type="datetimeFigureOut">
              <a:rPr lang="en-US" smtClean="0"/>
              <a:t>2/24/2018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41F6F-5318-F745-9D52-88D6E8ED2E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8886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89E55-02D6-D742-8814-E812E014209E}" type="datetimeFigureOut">
              <a:rPr lang="en-US" smtClean="0"/>
              <a:t>2/24/2018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41F6F-5318-F745-9D52-88D6E8ED2E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24608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89E55-02D6-D742-8814-E812E014209E}" type="datetimeFigureOut">
              <a:rPr lang="en-US" smtClean="0"/>
              <a:t>2/24/2018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41F6F-5318-F745-9D52-88D6E8ED2E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37724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89E55-02D6-D742-8814-E812E014209E}" type="datetimeFigureOut">
              <a:rPr lang="en-US" smtClean="0"/>
              <a:t>2/24/2018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41F6F-5318-F745-9D52-88D6E8ED2E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2847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89E55-02D6-D742-8814-E812E014209E}" type="datetimeFigureOut">
              <a:rPr lang="en-US" smtClean="0"/>
              <a:t>2/24/2018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41F6F-5318-F745-9D52-88D6E8ED2E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4008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89E55-02D6-D742-8814-E812E014209E}" type="datetimeFigureOut">
              <a:rPr lang="en-US" smtClean="0"/>
              <a:t>2/24/2018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41F6F-5318-F745-9D52-88D6E8ED2E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65297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89E55-02D6-D742-8814-E812E014209E}" type="datetimeFigureOut">
              <a:rPr lang="en-US" smtClean="0"/>
              <a:t>2/24/2018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41F6F-5318-F745-9D52-88D6E8ED2E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6533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89E55-02D6-D742-8814-E812E014209E}" type="datetimeFigureOut">
              <a:rPr lang="en-US" smtClean="0"/>
              <a:t>2/24/2018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41F6F-5318-F745-9D52-88D6E8ED2E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61800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189E55-02D6-D742-8814-E812E014209E}" type="datetimeFigureOut">
              <a:rPr lang="en-US" smtClean="0"/>
              <a:t>2/24/2018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A41F6F-5318-F745-9D52-88D6E8ED2E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10905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shop.aph.org/webapp/wcs/stores/servlet/Product_DRAFTSMAN%20Tactile%20Drawing%20Board_1-08857-00P_10001_11051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owerpoint template cover 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905165"/>
            <a:ext cx="7772400" cy="3112654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Making Accessible Course Materials:  Some Thoughts and Experiences on Working with Visually Impaired Students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4700" y="4042962"/>
            <a:ext cx="2514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Ford Lux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2532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Check Reading Order in Slides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Screen readers (e.g. JAWS) read content in Power Point slides in the order in which they were added to the slide</a:t>
            </a:r>
          </a:p>
          <a:p>
            <a:r>
              <a:rPr lang="en-US" dirty="0" smtClean="0"/>
              <a:t>To check order</a:t>
            </a:r>
          </a:p>
          <a:p>
            <a:pPr lvl="1"/>
            <a:r>
              <a:rPr lang="en-US" dirty="0" smtClean="0"/>
              <a:t>Go to Home Tab</a:t>
            </a:r>
          </a:p>
          <a:p>
            <a:pPr lvl="1"/>
            <a:r>
              <a:rPr lang="en-US" dirty="0" smtClean="0"/>
              <a:t>Arrange</a:t>
            </a:r>
          </a:p>
          <a:p>
            <a:pPr lvl="1"/>
            <a:r>
              <a:rPr lang="en-US" dirty="0" smtClean="0"/>
              <a:t>Selection Pane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5904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Check Reading Order Results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862" y="1356467"/>
            <a:ext cx="4884338" cy="3704673"/>
          </a:xfrm>
        </p:spPr>
      </p:pic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2487" y="1692875"/>
            <a:ext cx="3491376" cy="2705536"/>
          </a:xfrm>
        </p:spPr>
      </p:pic>
      <p:sp>
        <p:nvSpPr>
          <p:cNvPr id="7" name="TextBox 6"/>
          <p:cNvSpPr txBox="1"/>
          <p:nvPr/>
        </p:nvSpPr>
        <p:spPr>
          <a:xfrm>
            <a:off x="457200" y="5336377"/>
            <a:ext cx="82295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/>
              <a:t>Content is read from the bottom of the list up</a:t>
            </a:r>
            <a:endParaRPr lang="en-US" sz="3200" dirty="0" smtClean="0"/>
          </a:p>
        </p:txBody>
      </p:sp>
    </p:spTree>
    <p:extLst>
      <p:ext uri="{BB962C8B-B14F-4D97-AF65-F5344CB8AC3E}">
        <p14:creationId xmlns:p14="http://schemas.microsoft.com/office/powerpoint/2010/main" val="3662101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Design Considerations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Give each Power Point slide a unique title</a:t>
            </a:r>
          </a:p>
          <a:p>
            <a:pPr lvl="1"/>
            <a:r>
              <a:rPr lang="en-US" dirty="0" smtClean="0"/>
              <a:t>Helps navigation by topic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Avoid text within images and graphics</a:t>
            </a:r>
          </a:p>
          <a:p>
            <a:pPr lvl="1"/>
            <a:r>
              <a:rPr lang="en-US" dirty="0" smtClean="0"/>
              <a:t>If text is necessary, repeat in Alt Text or in description of image</a:t>
            </a:r>
          </a:p>
          <a:p>
            <a:r>
              <a:rPr lang="en-US" dirty="0" smtClean="0"/>
              <a:t>Avoid blank spaces in documents</a:t>
            </a:r>
          </a:p>
          <a:p>
            <a:pPr lvl="1"/>
            <a:r>
              <a:rPr lang="en-US" dirty="0" smtClean="0"/>
              <a:t>May be interpreted as the end of the document</a:t>
            </a:r>
          </a:p>
          <a:p>
            <a:r>
              <a:rPr lang="en-US" dirty="0" smtClean="0"/>
              <a:t>End document with “End”</a:t>
            </a:r>
          </a:p>
        </p:txBody>
      </p:sp>
    </p:spTree>
    <p:extLst>
      <p:ext uri="{BB962C8B-B14F-4D97-AF65-F5344CB8AC3E}">
        <p14:creationId xmlns:p14="http://schemas.microsoft.com/office/powerpoint/2010/main" val="1593326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Campbell Resources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9740" y="1261502"/>
            <a:ext cx="6284520" cy="4864662"/>
          </a:xfrm>
        </p:spPr>
      </p:pic>
    </p:spTree>
    <p:extLst>
      <p:ext uri="{BB962C8B-B14F-4D97-AF65-F5344CB8AC3E}">
        <p14:creationId xmlns:p14="http://schemas.microsoft.com/office/powerpoint/2010/main" val="358821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05100" y="0"/>
            <a:ext cx="8915400" cy="343551"/>
          </a:xfrm>
        </p:spPr>
        <p:txBody>
          <a:bodyPr>
            <a:normAutofit fontScale="90000"/>
          </a:bodyPr>
          <a:lstStyle/>
          <a:p>
            <a:pPr lvl="0">
              <a:spcBef>
                <a:spcPct val="30000"/>
              </a:spcBef>
            </a:pPr>
            <a:r>
              <a:rPr lang="en-US" sz="2800" b="1" kern="1200" dirty="0" smtClean="0">
                <a:solidFill>
                  <a:srgbClr val="000000"/>
                </a:solidFill>
                <a:ea typeface="ヒラギノ角ゴ Pro W3" pitchFamily="84" charset="-128"/>
              </a:rPr>
              <a:t>Accessible Figure </a:t>
            </a:r>
            <a:r>
              <a:rPr lang="en-US" sz="2800" b="1" kern="1200" dirty="0">
                <a:solidFill>
                  <a:srgbClr val="000000"/>
                </a:solidFill>
                <a:ea typeface="ヒラギノ角ゴ Pro W3" pitchFamily="84" charset="-128"/>
              </a:rPr>
              <a:t>2.9_3 Formation of a Covalent Bond (Step 3)</a:t>
            </a:r>
          </a:p>
        </p:txBody>
      </p:sp>
      <p:pic>
        <p:nvPicPr>
          <p:cNvPr id="3" name="Picture 1" descr="Step 1 in the formation of a covalent bond between 2 hydrogen atoms (2 H). The 2 hydrogen atoms, are represented by a single proton (sphere) labelled with a plus sign in their nucleus and their own charged cloud of electron distribution surrounding their protons.&#10;Step 2 in the formation of a covalent bond between 2 hydrogen atoms (2 H). When the 2 hydrogen atoms come closer to each other, the electron distribution cloud begins to change shape, extending towards the other atom’s proton.&#10;Step 3 in the formation of a covalent bond between 2 hydrogen atoms (2 H). The 2 electron distribution clouds are now connected, and the hydrogen molecule (H subscript 2) is formed.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4640" y="419792"/>
            <a:ext cx="3474720" cy="5840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37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Accessible Fig2.9_3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37" y="2124724"/>
            <a:ext cx="5270882" cy="3956712"/>
          </a:xfrm>
        </p:spPr>
      </p:pic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1055" y="2124724"/>
            <a:ext cx="2840649" cy="3003488"/>
          </a:xfrm>
        </p:spPr>
      </p:pic>
    </p:spTree>
    <p:extLst>
      <p:ext uri="{BB962C8B-B14F-4D97-AF65-F5344CB8AC3E}">
        <p14:creationId xmlns:p14="http://schemas.microsoft.com/office/powerpoint/2010/main" val="209518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Inaccessible Fig2.9_3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15" y="1298621"/>
            <a:ext cx="5411251" cy="4091299"/>
          </a:xfrm>
        </p:spPr>
      </p:pic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8436" y="1485531"/>
            <a:ext cx="2804161" cy="3771730"/>
          </a:xfrm>
        </p:spPr>
      </p:pic>
    </p:spTree>
    <p:extLst>
      <p:ext uri="{BB962C8B-B14F-4D97-AF65-F5344CB8AC3E}">
        <p14:creationId xmlns:p14="http://schemas.microsoft.com/office/powerpoint/2010/main" val="3623807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Purpose for Images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892" y="1149746"/>
            <a:ext cx="6796216" cy="4976418"/>
          </a:xfrm>
        </p:spPr>
      </p:pic>
    </p:spTree>
    <p:extLst>
      <p:ext uri="{BB962C8B-B14F-4D97-AF65-F5344CB8AC3E}">
        <p14:creationId xmlns:p14="http://schemas.microsoft.com/office/powerpoint/2010/main" val="1740475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Tactile Images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092" y="1133389"/>
            <a:ext cx="5881816" cy="5153503"/>
          </a:xfrm>
        </p:spPr>
      </p:pic>
    </p:spTree>
    <p:extLst>
      <p:ext uri="{BB962C8B-B14F-4D97-AF65-F5344CB8AC3E}">
        <p14:creationId xmlns:p14="http://schemas.microsoft.com/office/powerpoint/2010/main" val="3538205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Draftsman Tactile Drawing Board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902" y="1158534"/>
            <a:ext cx="6886196" cy="4958061"/>
          </a:xfrm>
        </p:spPr>
      </p:pic>
    </p:spTree>
    <p:extLst>
      <p:ext uri="{BB962C8B-B14F-4D97-AF65-F5344CB8AC3E}">
        <p14:creationId xmlns:p14="http://schemas.microsoft.com/office/powerpoint/2010/main" val="533361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Visual Impairments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Visual impairments span a spectrum</a:t>
            </a:r>
          </a:p>
          <a:p>
            <a:r>
              <a:rPr lang="en-US" dirty="0" smtClean="0"/>
              <a:t>Totally blind</a:t>
            </a:r>
          </a:p>
          <a:p>
            <a:r>
              <a:rPr lang="en-US" dirty="0" smtClean="0"/>
              <a:t>Restricted field of view</a:t>
            </a:r>
          </a:p>
          <a:p>
            <a:r>
              <a:rPr lang="en-US" dirty="0" smtClean="0"/>
              <a:t>Blurred vision</a:t>
            </a:r>
          </a:p>
          <a:p>
            <a:r>
              <a:rPr lang="en-US" dirty="0" smtClean="0"/>
              <a:t>Light sensitivity</a:t>
            </a:r>
          </a:p>
          <a:p>
            <a:pPr marL="0" indent="0">
              <a:buNone/>
            </a:pPr>
            <a:r>
              <a:rPr lang="en-US" dirty="0" smtClean="0"/>
              <a:t>The extent of visual impairment may fluctuate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9175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About Draftsman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Create instant raised line graphics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Graphs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Drawings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Equations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dirty="0"/>
          </a:p>
          <a:p>
            <a:r>
              <a:rPr lang="en-US" dirty="0"/>
              <a:t>American Printing House for the Blind, </a:t>
            </a:r>
            <a:r>
              <a:rPr lang="en-US" dirty="0" err="1"/>
              <a:t>Inc</a:t>
            </a:r>
            <a:endParaRPr lang="en-US" dirty="0"/>
          </a:p>
          <a:p>
            <a:r>
              <a:rPr lang="en-US" dirty="0">
                <a:hlinkClick r:id="rId2" tooltip="Draftsman Tactile Drawing Board"/>
              </a:rPr>
              <a:t>http://shop.aph.org/webapp/wcs/stores/servlet/Product_DRAFTSMAN%20Tactile%20Drawing%20Board_1-08857-00P_10001_11051</a:t>
            </a:r>
            <a:r>
              <a:rPr lang="en-US" dirty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4163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Braille Alphabet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08" y="1964724"/>
            <a:ext cx="8625985" cy="3630102"/>
          </a:xfrm>
        </p:spPr>
      </p:pic>
    </p:spTree>
    <p:extLst>
      <p:ext uri="{BB962C8B-B14F-4D97-AF65-F5344CB8AC3E}">
        <p14:creationId xmlns:p14="http://schemas.microsoft.com/office/powerpoint/2010/main" val="352228641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Bubble Paint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48" y="1600200"/>
            <a:ext cx="5904703" cy="4525963"/>
          </a:xfrm>
        </p:spPr>
      </p:pic>
    </p:spTree>
    <p:extLst>
      <p:ext uri="{BB962C8B-B14F-4D97-AF65-F5344CB8AC3E}">
        <p14:creationId xmlns:p14="http://schemas.microsoft.com/office/powerpoint/2010/main" val="262961159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Glue Gun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4421" y="1600200"/>
            <a:ext cx="5655158" cy="4525963"/>
          </a:xfrm>
        </p:spPr>
      </p:pic>
    </p:spTree>
    <p:extLst>
      <p:ext uri="{BB962C8B-B14F-4D97-AF65-F5344CB8AC3E}">
        <p14:creationId xmlns:p14="http://schemas.microsoft.com/office/powerpoint/2010/main" val="40095978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Magnetic Letters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0470" y="1323868"/>
            <a:ext cx="6403060" cy="4802295"/>
          </a:xfrm>
        </p:spPr>
      </p:pic>
    </p:spTree>
    <p:extLst>
      <p:ext uri="{BB962C8B-B14F-4D97-AF65-F5344CB8AC3E}">
        <p14:creationId xmlns:p14="http://schemas.microsoft.com/office/powerpoint/2010/main" val="254491861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Acknowledgements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Andy Swanson – Accessibility Specialist</a:t>
            </a:r>
          </a:p>
          <a:p>
            <a:r>
              <a:rPr lang="en-US" dirty="0" smtClean="0"/>
              <a:t>Carol </a:t>
            </a:r>
            <a:r>
              <a:rPr lang="en-US" dirty="0" err="1" smtClean="0"/>
              <a:t>Tkach</a:t>
            </a:r>
            <a:r>
              <a:rPr lang="en-US" dirty="0" smtClean="0"/>
              <a:t> – General Biology Lab Coordinator</a:t>
            </a:r>
          </a:p>
          <a:p>
            <a:r>
              <a:rPr lang="en-US" dirty="0" err="1" smtClean="0"/>
              <a:t>Nyki</a:t>
            </a:r>
            <a:r>
              <a:rPr lang="en-US" dirty="0" smtClean="0"/>
              <a:t> </a:t>
            </a:r>
            <a:r>
              <a:rPr lang="en-US" dirty="0" err="1" smtClean="0"/>
              <a:t>Giasolli</a:t>
            </a:r>
            <a:r>
              <a:rPr lang="en-US" dirty="0" smtClean="0"/>
              <a:t> – Affiliate Faculty Member</a:t>
            </a:r>
          </a:p>
          <a:p>
            <a:r>
              <a:rPr lang="en-US" dirty="0" smtClean="0"/>
              <a:t>Lilia – Visually Impaired Student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95737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Consider the Student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mtClean="0"/>
              <a:t>Students </a:t>
            </a:r>
            <a:r>
              <a:rPr lang="en-US" dirty="0" smtClean="0"/>
              <a:t>are the best guides to how the visual impairment affects them</a:t>
            </a:r>
          </a:p>
          <a:p>
            <a:r>
              <a:rPr lang="en-US" dirty="0" smtClean="0"/>
              <a:t>Work collaboratively to determine what specific accommodations might be needed</a:t>
            </a:r>
          </a:p>
          <a:p>
            <a:r>
              <a:rPr lang="en-US" dirty="0" smtClean="0"/>
              <a:t>Braille</a:t>
            </a:r>
          </a:p>
          <a:p>
            <a:r>
              <a:rPr lang="en-US" dirty="0" smtClean="0"/>
              <a:t>Large print format</a:t>
            </a:r>
          </a:p>
          <a:p>
            <a:r>
              <a:rPr lang="en-US" dirty="0" smtClean="0"/>
              <a:t>Audio descriptions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0511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Power Point Slide Design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Use standard formatting</a:t>
            </a:r>
          </a:p>
          <a:p>
            <a:pPr lvl="1"/>
            <a:r>
              <a:rPr lang="en-US" sz="2800" dirty="0"/>
              <a:t>Built-in slide </a:t>
            </a:r>
            <a:r>
              <a:rPr lang="en-US" sz="2800" dirty="0" smtClean="0"/>
              <a:t>designs</a:t>
            </a:r>
            <a:endParaRPr lang="en-US" sz="2800" dirty="0"/>
          </a:p>
        </p:txBody>
      </p:sp>
      <p:pic>
        <p:nvPicPr>
          <p:cNvPr id="5" name="Content Placeholder 4" descr="Thumbnail images of built-in slide designs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8430" y="1232152"/>
            <a:ext cx="3249769" cy="5040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890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Alternative Text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Include Alt Text descriptions for all images, graphics, tables, videos, hyperlinks, etc.</a:t>
            </a:r>
          </a:p>
          <a:p>
            <a:pPr lvl="1"/>
            <a:r>
              <a:rPr lang="en-US" sz="2800" dirty="0" smtClean="0"/>
              <a:t>Right click on image</a:t>
            </a:r>
          </a:p>
          <a:p>
            <a:pPr lvl="1"/>
            <a:r>
              <a:rPr lang="en-US" sz="2800" dirty="0" smtClean="0"/>
              <a:t>Format Picture</a:t>
            </a:r>
          </a:p>
          <a:p>
            <a:pPr lvl="1"/>
            <a:r>
              <a:rPr lang="en-US" sz="2800" dirty="0" smtClean="0"/>
              <a:t>Add Alt Text description</a:t>
            </a:r>
          </a:p>
          <a:p>
            <a:endParaRPr lang="en-US" sz="3200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0640" y="1386129"/>
            <a:ext cx="3300984" cy="4546809"/>
          </a:xfrm>
        </p:spPr>
      </p:pic>
    </p:spTree>
    <p:extLst>
      <p:ext uri="{BB962C8B-B14F-4D97-AF65-F5344CB8AC3E}">
        <p14:creationId xmlns:p14="http://schemas.microsoft.com/office/powerpoint/2010/main" val="1541244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Table Formatting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 simple table structure</a:t>
            </a:r>
          </a:p>
          <a:p>
            <a:r>
              <a:rPr lang="en-US" dirty="0" smtClean="0"/>
              <a:t>Specify column header information</a:t>
            </a:r>
          </a:p>
          <a:p>
            <a:r>
              <a:rPr lang="en-US" dirty="0" smtClean="0"/>
              <a:t>Avoid the following:</a:t>
            </a:r>
          </a:p>
          <a:p>
            <a:pPr lvl="1"/>
            <a:r>
              <a:rPr lang="en-US" dirty="0" smtClean="0"/>
              <a:t>Merged cells</a:t>
            </a:r>
          </a:p>
          <a:p>
            <a:pPr lvl="1"/>
            <a:r>
              <a:rPr lang="en-US" dirty="0" smtClean="0"/>
              <a:t>Split cells</a:t>
            </a:r>
          </a:p>
          <a:p>
            <a:pPr lvl="1"/>
            <a:r>
              <a:rPr lang="en-US" dirty="0" smtClean="0"/>
              <a:t>Nested tables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5160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MS Word Documents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225296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Use standard document formatting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Built in Headings &amp; Styles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 descr="Microsoft Word ribbon showing built-in headings and styles.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25497"/>
            <a:ext cx="9144000" cy="108822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57200" y="4031865"/>
            <a:ext cx="82295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/>
              <a:t>Follow logical order: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/>
              <a:t>Heading 1, Heading 2, Heading 3, etc.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589767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Check Accessibility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Click on File tab</a:t>
            </a:r>
          </a:p>
          <a:p>
            <a:r>
              <a:rPr lang="en-US" dirty="0" smtClean="0"/>
              <a:t>Info</a:t>
            </a:r>
          </a:p>
          <a:p>
            <a:pPr lvl="1"/>
            <a:r>
              <a:rPr lang="en-US" dirty="0" smtClean="0"/>
              <a:t>Check for Issues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0725" y="1477676"/>
            <a:ext cx="4924172" cy="4043771"/>
          </a:xfrm>
        </p:spPr>
      </p:pic>
    </p:spTree>
    <p:extLst>
      <p:ext uri="{BB962C8B-B14F-4D97-AF65-F5344CB8AC3E}">
        <p14:creationId xmlns:p14="http://schemas.microsoft.com/office/powerpoint/2010/main" val="3171844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8711"/>
            <a:ext cx="8229600" cy="775686"/>
          </a:xfrm>
        </p:spPr>
        <p:txBody>
          <a:bodyPr/>
          <a:lstStyle/>
          <a:p>
            <a:r>
              <a:rPr lang="en-US" dirty="0" smtClean="0"/>
              <a:t>Accessibility Checker Results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0973" y="914397"/>
            <a:ext cx="3477442" cy="5375192"/>
          </a:xfrm>
        </p:spPr>
      </p:pic>
    </p:spTree>
    <p:extLst>
      <p:ext uri="{BB962C8B-B14F-4D97-AF65-F5344CB8AC3E}">
        <p14:creationId xmlns:p14="http://schemas.microsoft.com/office/powerpoint/2010/main" val="788297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etro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metro theme" id="{16D18A37-F078-45C5-BB22-CE4211EB41C9}" vid="{098C3C63-4412-44DF-B26D-34F4690A7A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 theme</Template>
  <TotalTime>604</TotalTime>
  <Words>371</Words>
  <Application>Microsoft Office PowerPoint</Application>
  <PresentationFormat>On-screen Show (4:3)</PresentationFormat>
  <Paragraphs>81</Paragraphs>
  <Slides>25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9" baseType="lpstr">
      <vt:lpstr>Arial</vt:lpstr>
      <vt:lpstr>Calibri</vt:lpstr>
      <vt:lpstr>ヒラギノ角ゴ Pro W3</vt:lpstr>
      <vt:lpstr>metro theme</vt:lpstr>
      <vt:lpstr>Making Accessible Course Materials:  Some Thoughts and Experiences on Working with Visually Impaired Students </vt:lpstr>
      <vt:lpstr>Visual Impairments</vt:lpstr>
      <vt:lpstr>Consider the Student</vt:lpstr>
      <vt:lpstr>Power Point Slide Design</vt:lpstr>
      <vt:lpstr>Alternative Text</vt:lpstr>
      <vt:lpstr>Table Formatting</vt:lpstr>
      <vt:lpstr>MS Word Documents</vt:lpstr>
      <vt:lpstr>Check Accessibility</vt:lpstr>
      <vt:lpstr>Accessibility Checker Results</vt:lpstr>
      <vt:lpstr>Check Reading Order in Slides</vt:lpstr>
      <vt:lpstr>Check Reading Order Results</vt:lpstr>
      <vt:lpstr>Other Design Considerations</vt:lpstr>
      <vt:lpstr>Campbell Resources</vt:lpstr>
      <vt:lpstr>Accessible Figure 2.9_3 Formation of a Covalent Bond (Step 3)</vt:lpstr>
      <vt:lpstr>Accessible Fig2.9_3</vt:lpstr>
      <vt:lpstr>Inaccessible Fig2.9_3</vt:lpstr>
      <vt:lpstr>Purpose for Images</vt:lpstr>
      <vt:lpstr>Tactile Images</vt:lpstr>
      <vt:lpstr>Draftsman Tactile Drawing Board</vt:lpstr>
      <vt:lpstr>About Draftsman</vt:lpstr>
      <vt:lpstr>Braille Alphabet</vt:lpstr>
      <vt:lpstr>Bubble Paint</vt:lpstr>
      <vt:lpstr>Glue Gun</vt:lpstr>
      <vt:lpstr>Magnetic Letters</vt:lpstr>
      <vt:lpstr>Acknowledgements</vt:lpstr>
    </vt:vector>
  </TitlesOfParts>
  <Company>Metropolitan State University of Denver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Lux III, Fordyce</dc:creator>
  <cp:lastModifiedBy>Lux III, Fordyce</cp:lastModifiedBy>
  <cp:revision>28</cp:revision>
  <dcterms:created xsi:type="dcterms:W3CDTF">2018-02-22T03:19:08Z</dcterms:created>
  <dcterms:modified xsi:type="dcterms:W3CDTF">2018-02-24T23:43:49Z</dcterms:modified>
</cp:coreProperties>
</file>